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825" r:id="rId3"/>
    <p:sldId id="2082" r:id="rId4"/>
    <p:sldId id="259" r:id="rId5"/>
    <p:sldId id="261" r:id="rId6"/>
    <p:sldId id="2136" r:id="rId7"/>
    <p:sldId id="2083" r:id="rId8"/>
    <p:sldId id="2081" r:id="rId9"/>
    <p:sldId id="1980" r:id="rId10"/>
    <p:sldId id="2084" r:id="rId11"/>
    <p:sldId id="2143" r:id="rId12"/>
    <p:sldId id="813" r:id="rId13"/>
    <p:sldId id="304" r:id="rId14"/>
    <p:sldId id="815" r:id="rId15"/>
    <p:sldId id="2062" r:id="rId16"/>
    <p:sldId id="1952" r:id="rId17"/>
    <p:sldId id="2063" r:id="rId18"/>
    <p:sldId id="2137" r:id="rId19"/>
    <p:sldId id="2089" r:id="rId20"/>
    <p:sldId id="2090" r:id="rId21"/>
    <p:sldId id="2111" r:id="rId22"/>
    <p:sldId id="2103" r:id="rId23"/>
    <p:sldId id="2102" r:id="rId24"/>
    <p:sldId id="2108" r:id="rId25"/>
    <p:sldId id="2104" r:id="rId26"/>
    <p:sldId id="2110" r:id="rId27"/>
    <p:sldId id="1062" r:id="rId28"/>
    <p:sldId id="1063" r:id="rId29"/>
    <p:sldId id="2097" r:id="rId30"/>
    <p:sldId id="2098" r:id="rId31"/>
    <p:sldId id="2099" r:id="rId32"/>
    <p:sldId id="2100" r:id="rId33"/>
    <p:sldId id="2139" r:id="rId34"/>
    <p:sldId id="257" r:id="rId35"/>
    <p:sldId id="456" r:id="rId36"/>
    <p:sldId id="822" r:id="rId37"/>
    <p:sldId id="2091" r:id="rId38"/>
    <p:sldId id="824" r:id="rId39"/>
    <p:sldId id="1999" r:id="rId40"/>
    <p:sldId id="2140" r:id="rId41"/>
    <p:sldId id="2056" r:id="rId42"/>
    <p:sldId id="2055" r:id="rId43"/>
    <p:sldId id="2057" r:id="rId44"/>
    <p:sldId id="2059" r:id="rId45"/>
    <p:sldId id="2060" r:id="rId46"/>
    <p:sldId id="2061" r:id="rId47"/>
    <p:sldId id="2145" r:id="rId48"/>
    <p:sldId id="2144" r:id="rId49"/>
    <p:sldId id="2141" r:id="rId50"/>
    <p:sldId id="2058" r:id="rId51"/>
    <p:sldId id="820" r:id="rId52"/>
    <p:sldId id="2101" r:id="rId53"/>
    <p:sldId id="2093" r:id="rId54"/>
    <p:sldId id="2071" r:id="rId55"/>
    <p:sldId id="2075" r:id="rId56"/>
    <p:sldId id="2072" r:id="rId57"/>
    <p:sldId id="2073" r:id="rId58"/>
    <p:sldId id="2074" r:id="rId59"/>
    <p:sldId id="2076" r:id="rId60"/>
    <p:sldId id="2142" r:id="rId61"/>
    <p:sldId id="2077" r:id="rId62"/>
    <p:sldId id="2117" r:id="rId63"/>
    <p:sldId id="2121" r:id="rId64"/>
    <p:sldId id="2119" r:id="rId65"/>
    <p:sldId id="2120" r:id="rId66"/>
    <p:sldId id="2130" r:id="rId67"/>
    <p:sldId id="2132" r:id="rId68"/>
    <p:sldId id="2123" r:id="rId69"/>
    <p:sldId id="2124" r:id="rId70"/>
    <p:sldId id="2125" r:id="rId71"/>
    <p:sldId id="2126" r:id="rId72"/>
    <p:sldId id="2135" r:id="rId73"/>
    <p:sldId id="213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9"/>
    <p:restoredTop sz="94683"/>
  </p:normalViewPr>
  <p:slideViewPr>
    <p:cSldViewPr snapToGrid="0">
      <p:cViewPr varScale="1">
        <p:scale>
          <a:sx n="286" d="100"/>
          <a:sy n="286" d="100"/>
        </p:scale>
        <p:origin x="2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7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51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1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8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21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7720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29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30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45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31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615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F634-8F09-A043-ADEB-87BACF55EC4F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7F00-4338-324E-A6FD-72AE3B95BED9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7551-D18C-244E-8EE6-C14934F8177F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B5F-CA77-3545-995D-EE0F5A661135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759B-F918-A649-9B1D-EAA9D55A0857}" type="datetime1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A96E-F3B1-0744-9BE7-9EB7BD183C6C}" type="datetime1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BF305-79BD-4146-A287-42D4CBB086E2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/index.php?curid=9932243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se_data" TargetMode="External"/><Relationship Id="rId2" Type="http://schemas.openxmlformats.org/officeDocument/2006/relationships/hyperlink" Target="https://en.wikipedia.org/wiki/Gestalt_psychology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520.png"/><Relationship Id="rId4" Type="http://schemas.openxmlformats.org/officeDocument/2006/relationships/hyperlink" Target="https://code.google.com/archive/p/word2vec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5B77-E025-04CE-1668-8DED77E2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5603-0CB6-664F-A64A-DD120D5C250F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0B46-546E-803C-9B88-4728843C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8BBDD63-CDC0-89F1-44DF-DB6FF2A3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43" y="4429919"/>
            <a:ext cx="1284514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Assume responsibility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97AB7-7C5A-2075-E6AB-47EB3C56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C7EBD-A475-9DA6-47B7-483EE54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are more fluent than trustworthy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On the Dangers of Stochastic Parrots: </a:t>
            </a:r>
          </a:p>
          <a:p>
            <a:pPr lvl="1"/>
            <a:r>
              <a:rPr lang="en-US" dirty="0"/>
              <a:t>Can Language Models Be Too Big? 🦜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  <a:p>
            <a:pPr lvl="1"/>
            <a:r>
              <a:rPr lang="en-US" dirty="0">
                <a:sym typeface="Wingdings" pitchFamily="2" charset="2"/>
              </a:rPr>
              <a:t>But vocabulary size depends on environment</a:t>
            </a:r>
          </a:p>
          <a:p>
            <a:pPr lvl="2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2"/>
            <a:r>
              <a:rPr lang="en-US" dirty="0">
                <a:sym typeface="Wingdings" pitchFamily="2" charset="2"/>
              </a:rPr>
              <a:t>Children in richer homes  Hear more language  Larger vocabulary  More success</a:t>
            </a:r>
          </a:p>
          <a:p>
            <a:pPr lvl="1"/>
            <a:r>
              <a:rPr lang="en-US" dirty="0">
                <a:sym typeface="Wingdings" pitchFamily="2" charset="2"/>
              </a:rPr>
              <a:t>Note: bots have super-human vocabularies</a:t>
            </a:r>
          </a:p>
          <a:p>
            <a:pPr lvl="2"/>
            <a:r>
              <a:rPr lang="en-US" dirty="0">
                <a:sym typeface="Wingdings" pitchFamily="2" charset="2"/>
              </a:rPr>
              <a:t>Because they have been trained on more data</a:t>
            </a:r>
          </a:p>
          <a:p>
            <a:pPr lvl="3"/>
            <a:r>
              <a:rPr lang="en-US" dirty="0">
                <a:sym typeface="Wingdings" pitchFamily="2" charset="2"/>
              </a:rPr>
              <a:t>than people could read in a lifetime</a:t>
            </a:r>
          </a:p>
          <a:p>
            <a:pPr lvl="2"/>
            <a:r>
              <a:rPr lang="en-US" dirty="0">
                <a:sym typeface="Wingdings" pitchFamily="2" charset="2"/>
              </a:rPr>
              <a:t>Training: </a:t>
            </a:r>
            <a:r>
              <a:rPr lang="en-US" dirty="0"/>
              <a:t>Psychological Reality (?)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95450-C189-D03A-AA8F-B1C867A3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EC3E-5BC7-B635-6394-26BA9CBA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9DBA-E69F-1D48-98FC-9658F6159068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12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1948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9/15/17</a:t>
            </a:r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>
          <a:xfrm>
            <a:off x="588784" y="265430"/>
            <a:ext cx="11325179" cy="78494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“</a:t>
            </a:r>
            <a:r>
              <a:rPr lang="en-US" sz="4000" i="1" dirty="0"/>
              <a:t>It never pays to think until you’ve run out of data</a:t>
            </a:r>
            <a:r>
              <a:rPr lang="en-US" sz="4000" dirty="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437128" y="71735"/>
            <a:ext cx="53436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044319" y="3297499"/>
            <a:ext cx="2695706" cy="830997"/>
          </a:xfrm>
          <a:prstGeom prst="wedgeRectCallout">
            <a:avLst>
              <a:gd name="adj1" fmla="val -62211"/>
              <a:gd name="adj2" fmla="val -4774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4263025" y="1492251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Moore’s Law Constant:</a:t>
            </a:r>
          </a:p>
          <a:p>
            <a:pPr algn="ctr"/>
            <a:r>
              <a:rPr lang="en-US" sz="2400"/>
              <a:t>Data Collection Rates </a:t>
            </a:r>
            <a:r>
              <a:rPr lang="en-US" sz="2400">
                <a:sym typeface="Wingdings" pitchFamily="2" charset="2"/>
              </a:rPr>
              <a:t> Improvement Rates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168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8C621B-938F-4F1C-1D8B-CE0CD16D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692" y="0"/>
            <a:ext cx="1934308" cy="19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1CE91C0-F127-1ADD-BEB9-D69993E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AC7B-4167-164F-B120-F12AEA5907CE}" type="datetime1">
              <a:rPr lang="en-US" smtClean="0"/>
              <a:t>7/20/25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084585F-A661-E540-DC7A-069EC036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EF0FD-4162-2ED7-4456-8B6B3A11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79147-3BCA-CD06-42B5-55F95E19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98055-B281-ACC5-4CA2-EB18B94B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5FE33-9199-5D71-131D-93C5EFDE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3559-C5CC-3F7D-6C84-9E61A053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CF1A-3D99-98F8-70C3-10C9BFA3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PMI to Bots (optional)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1C77-CB9C-CD12-A1FE-D6AE7528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599A-F4C8-B6D8-61A2-B8CA7ABE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11C4334D-4954-E779-F1BE-1FB4A492C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3098350"/>
            <a:ext cx="4824046" cy="325800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548151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656A063-38FA-7C99-8260-CB067DB5C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" y="40600"/>
            <a:ext cx="1284514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E1E6E-8395-E3AF-43B6-2E155170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</p:spTree>
    <p:extLst>
      <p:ext uri="{BB962C8B-B14F-4D97-AF65-F5344CB8AC3E}">
        <p14:creationId xmlns:p14="http://schemas.microsoft.com/office/powerpoint/2010/main" val="37073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6A757-DEAC-A4EE-E07A-8DC0BB17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</p:spTree>
    <p:extLst>
      <p:ext uri="{BB962C8B-B14F-4D97-AF65-F5344CB8AC3E}">
        <p14:creationId xmlns:p14="http://schemas.microsoft.com/office/powerpoint/2010/main" val="324865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br>
              <a:rPr lang="en-US" sz="3600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(Predictability can be estimated from corpora)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order effect: Word Frequency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3"/>
                <a:r>
                  <a:rPr lang="en-US" dirty="0"/>
                  <a:t>for most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effect: Word Associations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Subjects respond quicker and more accurately to “nurse”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when it is predictable from context (priming)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77461-4719-0880-08CA-E3FC0FCC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628B-4CBC-0B7B-549D-8B06A2ED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4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609E8-313C-5ADF-36FA-E5DE41C3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48DCD-4AD3-11CF-CB08-1A44415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/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Function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5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86A498-6DF8-6958-64DA-CFB621CDFAB8}"/>
              </a:ext>
            </a:extLst>
          </p:cNvPr>
          <p:cNvCxnSpPr/>
          <p:nvPr/>
        </p:nvCxnSpPr>
        <p:spPr>
          <a:xfrm>
            <a:off x="6539033" y="2627227"/>
            <a:ext cx="506711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/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35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54FBB-879F-38BC-2343-BAC4DBE3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8BFE-E0C8-3A10-D04F-7AC6930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35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021B-4845-3584-3030-E1AE5A39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03475-3538-2737-276E-AFD57F0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</p:spTree>
    <p:extLst>
      <p:ext uri="{BB962C8B-B14F-4D97-AF65-F5344CB8AC3E}">
        <p14:creationId xmlns:p14="http://schemas.microsoft.com/office/powerpoint/2010/main" val="97817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3EB56-9E8B-889D-E390-E9DF1E6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4218F-6CC0-11DC-AE0D-40570CAE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</p:spTree>
    <p:extLst>
      <p:ext uri="{BB962C8B-B14F-4D97-AF65-F5344CB8AC3E}">
        <p14:creationId xmlns:p14="http://schemas.microsoft.com/office/powerpoint/2010/main" val="331318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AF549-A0F3-DE2A-E0F5-64525D44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0171-FD94-61ED-EFBA-EF775D75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9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ACE04-BA3B-E23E-A622-E6F3B928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292D5-EF1D-4331-1F97-8D8F8BEF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0BA7-2FF8-53E8-BB7D-6479A145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B685F-C6C6-B596-CC03-8103C9D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</p:spTree>
    <p:extLst>
      <p:ext uri="{BB962C8B-B14F-4D97-AF65-F5344CB8AC3E}">
        <p14:creationId xmlns:p14="http://schemas.microsoft.com/office/powerpoint/2010/main" val="1515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12276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3200" dirty="0"/>
              <a:t>Reality is easier than chance (Uniform/Poisson)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 order effect</a:t>
                </a:r>
              </a:p>
              <a:p>
                <a:pPr lvl="1"/>
                <a:r>
                  <a:rPr lang="en-US" dirty="0"/>
                  <a:t>Word Frequency (easier than uniform)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𝐾𝑒𝑛𝑛𝑒𝑑𝑦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effect(s)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 </a:t>
                </a:r>
                <a:r>
                  <a:rPr lang="en-US" dirty="0">
                    <a:sym typeface="Wingdings" pitchFamily="2" charset="2"/>
                  </a:rPr>
                  <a:t>(easier than independence)</a:t>
                </a:r>
                <a:endParaRPr lang="en-US" i="1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Self-priming (Burstiness/Contagiousness):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  <a:r>
                  <a:rPr lang="en-US" dirty="0">
                    <a:sym typeface="Wingdings" pitchFamily="2" charset="2"/>
                  </a:rPr>
                  <a:t> 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Holds for both “Kennedy” and “said”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stronger for good keywords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Words with more content  More predictable from context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Easier than Poisson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668C4-8674-2113-56EB-418F97A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BDC7A-74D9-4933-D8FF-AF5D65B0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FBAE-70C9-FFBF-B659-B18440CF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0AF6-6209-27DE-F5EE-EFC8638D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FB92-5802-2E8E-69A6-7D275FEE2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C1ACF-FAB4-A7BA-1E55-5A40DEB8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69BCD-D506-2661-1BDA-FE5897A3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732A0-BC7D-EB60-D929-86223418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Lexical Semantics  Embeddings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  <a:p>
                <a:r>
                  <a:rPr lang="en-US" dirty="0"/>
                  <a:t>Related Topics</a:t>
                </a:r>
              </a:p>
              <a:p>
                <a:pPr lvl="1"/>
                <a:r>
                  <a:rPr lang="en-US" dirty="0"/>
                  <a:t>Ontologies</a:t>
                </a:r>
              </a:p>
              <a:p>
                <a:pPr lvl="1"/>
                <a:r>
                  <a:rPr lang="en-US" dirty="0"/>
                  <a:t>Semantic Networks</a:t>
                </a:r>
              </a:p>
              <a:p>
                <a:pPr lvl="1"/>
                <a:r>
                  <a:rPr lang="en-US" dirty="0"/>
                  <a:t>WordNet</a:t>
                </a:r>
              </a:p>
            </p:txBody>
          </p:sp>
        </mc:Choice>
        <mc:Fallback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150A9C39-C524-95B2-E4FE-6A7DD0F0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4047" y="6417408"/>
            <a:ext cx="2743200" cy="365125"/>
          </a:xfrm>
        </p:spPr>
        <p:txBody>
          <a:bodyPr/>
          <a:lstStyle/>
          <a:p>
            <a:fld id="{5FB4D9AD-289B-474E-815A-AC06B4BF3F22}" type="datetime1">
              <a:rPr lang="en-US" smtClean="0"/>
              <a:t>7/20/25</a:t>
            </a:fld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5738C57-59E5-A6AC-5778-8E62E3C0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</p:spTree>
    <p:extLst>
      <p:ext uri="{BB962C8B-B14F-4D97-AF65-F5344CB8AC3E}">
        <p14:creationId xmlns:p14="http://schemas.microsoft.com/office/powerpoint/2010/main" val="295864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2684964-4E53-A89E-984E-1D94DD9F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518A-A07A-FA49-BC65-519A2B5B46CC}" type="datetime1">
              <a:rPr lang="en-US" smtClean="0"/>
              <a:t>7/20/25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DB7B18-E544-E15B-26FA-74C15AEE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18787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9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46EBCF71-A04F-46AE-9568-F8EC5DA9C7AD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4" y="3892730"/>
            <a:ext cx="2306539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DFFB-B050-2727-B9E5-AFFDA1CD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0EF14-8C8E-02FD-F7F6-2D083AFE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2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AE179-C652-53FD-50E7-78CF02F2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386A-5066-AADA-83D6-CD61A2A30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FF15C-0CDC-E1C5-3B60-13BE8DDC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0401-5EF8-0026-3685-FED98ADD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4D3B6-E761-805B-E071-0B37D099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AFB4-B282-689F-9EF7-01D4072B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973F-2160-8735-6B8D-056F5E2C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4E0C3-F1BC-C780-0C11-854ED42F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99" y="62398"/>
            <a:ext cx="2221230" cy="22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91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0FC26A-FB37-61C8-5059-CC615E44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https://en.wikipedia.org/wiki/Gestalt_psychology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3C74A1-CC31-D235-E8B8-0A306C11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atomism,” also known as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elementalism,’’ 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all knowledge, even complex abstract ideas, is built from simple, elementary constituents</a:t>
            </a: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“sensationalism,”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the simplest constituents—the atoms of thought—are elementary </a:t>
            </a:r>
            <a:r>
              <a:rPr lang="en-US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3" tooltip="Sense 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sense impressions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associationism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,”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view that more complex ideas arise 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the association of simpler ideas.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C9215-4492-1A75-480E-7C751B9E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94A46-36D8-7AE4-0733-D7BFA84F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15D84-9FBD-54C8-259E-9373983F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1BFCBD-4E01-A5A5-81E3-361ED850AC64}"/>
              </a:ext>
            </a:extLst>
          </p:cNvPr>
          <p:cNvSpPr/>
          <p:nvPr/>
        </p:nvSpPr>
        <p:spPr>
          <a:xfrm>
            <a:off x="2989085" y="5747103"/>
            <a:ext cx="3460306" cy="519553"/>
          </a:xfrm>
          <a:prstGeom prst="wedgeRoundRectCallout">
            <a:avLst>
              <a:gd name="adj1" fmla="val -28394"/>
              <a:gd name="adj2" fmla="val -956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PMI: Word Associations</a:t>
            </a:r>
          </a:p>
        </p:txBody>
      </p:sp>
    </p:spTree>
    <p:extLst>
      <p:ext uri="{BB962C8B-B14F-4D97-AF65-F5344CB8AC3E}">
        <p14:creationId xmlns:p14="http://schemas.microsoft.com/office/powerpoint/2010/main" val="885597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102818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B6167-8BF4-B5DD-833A-E98F51B3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A505A-90BB-6A2B-0A79-87203AF5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20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CC531-49F7-0080-FC83-34748936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7/19/25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8A4A4-2DAF-9C2A-7BDC-34E012D8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/>
              <a:t>Deep Networks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pPr lvl="1"/>
            <a:r>
              <a:rPr lang="en-US" dirty="0"/>
              <a:t>RAG</a:t>
            </a:r>
          </a:p>
          <a:p>
            <a:r>
              <a:rPr lang="en-US" dirty="0"/>
              <a:t>Thus far, AI is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  <a:p>
            <a:r>
              <a:rPr lang="en-US" dirty="0"/>
              <a:t>What about bots for programming?</a:t>
            </a:r>
          </a:p>
          <a:p>
            <a:pPr lvl="1"/>
            <a:r>
              <a:rPr lang="en-US" dirty="0"/>
              <a:t>That sounds like a System 2 task</a:t>
            </a:r>
          </a:p>
          <a:p>
            <a:pPr lvl="1"/>
            <a:r>
              <a:rPr lang="en-US" dirty="0"/>
              <a:t>But bots program by table lookup</a:t>
            </a:r>
          </a:p>
          <a:p>
            <a:pPr lvl="2"/>
            <a:r>
              <a:rPr lang="en-US" dirty="0"/>
              <a:t>More like lexical retrieval </a:t>
            </a:r>
          </a:p>
          <a:p>
            <a:pPr lvl="2"/>
            <a:r>
              <a:rPr lang="en-US" dirty="0"/>
              <a:t>than problem solving</a:t>
            </a:r>
          </a:p>
          <a:p>
            <a:r>
              <a:rPr lang="en-US" dirty="0"/>
              <a:t>Interpretability: Open problem</a:t>
            </a:r>
          </a:p>
          <a:p>
            <a:pPr lvl="1"/>
            <a:r>
              <a:rPr lang="en-US" dirty="0"/>
              <a:t>Bots find it hard to explain their work</a:t>
            </a:r>
          </a:p>
          <a:p>
            <a:pPr lvl="1"/>
            <a:r>
              <a:rPr lang="en-US" dirty="0"/>
              <a:t>Just as people find it hard to explain </a:t>
            </a:r>
          </a:p>
          <a:p>
            <a:pPr lvl="2"/>
            <a:r>
              <a:rPr lang="en-US" dirty="0"/>
              <a:t>what happens during lexical retrieval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4D53C-B884-2556-D6AC-BDE90ADF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C52EA-1C62-DCE7-AB27-520BB77F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17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45D4B-CA5F-5712-4D6C-7CA50DC6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71ED-0C40-F7FA-B5E1-21D765D4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0D1BD-AB4B-2A60-9A8D-ED79516B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D5C32-4F5A-8EED-D5BE-F50DD215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0FA14-73F4-770F-C016-9B1C70FA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4E46E-1775-3C62-8B12-C1258AD7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1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54D403-AF46-0FA2-677C-A12734654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Intermission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9341E49-778B-C3AC-592A-060ED90C8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5A129-9A5F-B17D-F764-7E0FCA9C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F9B20-7A9D-AD8D-6888-C0089BB5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B32C9-03C2-456C-B1B5-835CE802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1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1A66-9D42-CDFB-DCB6-34B6375D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1F7B3-AD65-9FEF-4826-C08CD334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fld id="{5497FFCF-7C11-0D4F-AE43-979DBC2AD685}" type="datetime1">
              <a:rPr lang="en-US" smtClean="0"/>
              <a:t>7/20/25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2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4D7AAA-BA17-EC54-3F90-81271B54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6004BDE-4143-94EB-2F5E-5769AD58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04FE7-12FE-B12B-4EC8-85BC3D64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C43E-28EF-1C0B-D78E-8DCE3199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55FE9-883E-13C4-898A-F49E6C3C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B1C6-6E2A-80C0-0853-9B6DAD93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378C-B04F-6007-773C-DD45ADB2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34C5A-37D4-9396-A058-F51B60BF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F717-F5DF-79B8-EC14-5C8FDA6C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C7E2-A2D4-1B12-965D-8F92878B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6C568-0DA0-3CA0-A326-F04CB1DF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78734-F801-276E-B3F7-AFE59FF2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26205-D765-4D67-2FD4-AAAE8B79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2AC4-EC54-D72D-543E-674BABDC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AC274-7653-9EFF-AD21-F0D1FB59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2A751-4AE4-7DA2-9B3A-01509D3D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6DBF-CBBB-EF55-39BB-1AEA7B2B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E021F-8173-5948-7A15-78A0ADF8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317E-8D40-DFF3-E57C-381BCFFF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1344-9188-4680-859B-7996C9EE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1058169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89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graphicFrame>
        <p:nvGraphicFramePr>
          <p:cNvPr id="11" name="Content Placeholder 13"/>
          <p:cNvGraphicFramePr>
            <a:graphicFrameLocks/>
          </p:cNvGraphicFramePr>
          <p:nvPr/>
        </p:nvGraphicFramePr>
        <p:xfrm>
          <a:off x="216671" y="2146632"/>
          <a:ext cx="4157365" cy="3601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383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38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3643743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216672" y="2017246"/>
          <a:ext cx="3469447" cy="3155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2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612545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98630-7C17-2163-4D20-EE101AE8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A3EAE-18E6-8362-D656-6C33E75E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244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(too large to materialize)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(small enough to materialize)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A167-6A6A-34B7-37CD-FA3C9258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4236E-8FC6-82CC-C7B4-C2A63629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25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Linguistic generalizations</a:t>
            </a:r>
          </a:p>
          <a:p>
            <a:pPr lvl="1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1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Countries &amp; Capitals</a:t>
            </a:r>
          </a:p>
          <a:p>
            <a:r>
              <a:rPr lang="en-US" dirty="0"/>
              <a:t>Analogies:</a:t>
            </a:r>
          </a:p>
          <a:p>
            <a:pPr lvl="1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1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Word2Vec: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𝑠𝑖𝑚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36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𝑃𝑀𝐼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br>
                  <a:rPr lang="en-US" sz="2800" dirty="0"/>
                </a:br>
                <a:r>
                  <a:rPr lang="en-US" sz="2000" dirty="0">
                    <a:hlinkClick r:id="rId4"/>
                  </a:rPr>
                  <a:t>https://code.google.com/archive/p/word2vec/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  <a:blipFill rotWithShape="0">
                <a:blip r:embed="rId5"/>
                <a:stretch>
                  <a:fillRect l="-1546" t="-21705" b="-2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332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Bigger Picture:</a:t>
            </a:r>
            <a:br>
              <a:rPr lang="en-US" dirty="0"/>
            </a:br>
            <a:r>
              <a:rPr lang="en-US" sz="2800" dirty="0"/>
              <a:t>A personal perspective not found in textbooks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22B765-1FF1-D94E-148C-0B8DA53E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Connecting the Dots</a:t>
            </a:r>
          </a:p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FACCDA-9029-E00B-9093-A62646D06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5A667D4-F525-8CBD-E482-B686C2C71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DD02-8CC3-331F-DA2D-41A3F52D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05D99-B518-3F7A-61A8-CF160241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13606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</a:t>
            </a:r>
            <a:r>
              <a:rPr lang="en-US" sz="4000" dirty="0" err="1">
                <a:sym typeface="Wingdings" pitchFamily="2" charset="2"/>
              </a:rPr>
              <a:t>HuggingFace</a:t>
            </a:r>
            <a:r>
              <a:rPr lang="en-US" sz="4000" dirty="0">
                <a:sym typeface="Wingdings" pitchFamily="2" charset="2"/>
              </a:rPr>
              <a:t> embeddings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1D4C-1CCB-6D04-0AC2-752D6284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900F0-A02F-EE94-6BAA-F7A78E9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620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64D5D-A382-4138-FDE4-4AF79FBB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379F-BF87-8EE3-9E00-A9E68071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4"/>
            <a:r>
              <a:rPr lang="en-US" dirty="0"/>
              <a:t>Need to explain “collocations” </a:t>
            </a:r>
          </a:p>
          <a:p>
            <a:pPr lvl="4"/>
            <a:r>
              <a:rPr lang="en-US" dirty="0"/>
              <a:t>and connect the dots between collocations and lexical semantics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FA27-CBCC-4CF8-5617-99CAA8F3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9D88-49F8-ABBC-0EDE-DD49FD9D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6AEB98A2-565C-15F9-9A2E-7E747C0D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525" y="71211"/>
            <a:ext cx="4299355" cy="2903641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8971</TotalTime>
  <Words>4323</Words>
  <Application>Microsoft Macintosh PowerPoint</Application>
  <PresentationFormat>Widescreen</PresentationFormat>
  <Paragraphs>1220</Paragraphs>
  <Slides>73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 Unicode MS</vt:lpstr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From PMI to Bots</vt:lpstr>
      <vt:lpstr>Background Reading for Today</vt:lpstr>
      <vt:lpstr>Chapter 6:  Vector Semantics and Embeddings</vt:lpstr>
      <vt:lpstr>PowerPoint Presentation</vt:lpstr>
      <vt:lpstr>Special Issue of International Journal of Lexicography in Memory of Patrick Hanks</vt:lpstr>
      <vt:lpstr>Agenda</vt:lpstr>
      <vt:lpstr>Bigger Picture: A personal perspective not found in textbooks</vt:lpstr>
      <vt:lpstr>From PMI to Bots Connecting the dots between the past and the future</vt:lpstr>
      <vt:lpstr>https://www.chronicle.com/article/im-a-student-you-have-no-idea-how-much-were-using-chatgpt </vt:lpstr>
      <vt:lpstr>Cheating: Do’s and Don’ts</vt:lpstr>
      <vt:lpstr>Bots are more fluent than trustworthy</vt:lpstr>
      <vt:lpstr>Narrative/Hype: Bots are completely “new” But there is much to learn from the Past</vt:lpstr>
      <vt:lpstr>“It never pays to think until you’ve run out of data” – Eric Brill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Brown Corpus: Influential over many fields</vt:lpstr>
      <vt:lpstr>Brown Corpus is a Balanced Corpus (Unlike many recent catch-as-catch-can corpora)</vt:lpstr>
      <vt:lpstr>PowerPoint Presentation</vt:lpstr>
      <vt:lpstr>More predictable contexts  Faster reaction times (RT) (Predictability can be estimated from corpora)</vt:lpstr>
      <vt:lpstr>Zipf’s Law: freq ∝1/rank</vt:lpstr>
      <vt:lpstr>Predictable contexts</vt:lpstr>
      <vt:lpstr>Google Ngrams for “Kennedy” Books published since 1500</vt:lpstr>
      <vt:lpstr>Google Trends for “Kennedy”:  Queries over 12 months (7/24-7/25)</vt:lpstr>
      <vt:lpstr>Probability Theory</vt:lpstr>
      <vt:lpstr>Statistics: Combining Models with Observations</vt:lpstr>
      <vt:lpstr>PowerPoint Presentation</vt:lpstr>
      <vt:lpstr>PowerPoint Presentation</vt:lpstr>
      <vt:lpstr>PowerPoint Presentation</vt:lpstr>
      <vt:lpstr>Priming &amp; Self-Priming (Burstiness) Reality is easier than chance (Uniform/Poisson)</vt:lpstr>
      <vt:lpstr>Agenda</vt:lpstr>
      <vt:lpstr>Lexical Semantics  Embeddings</vt:lpstr>
      <vt:lpstr>So far</vt:lpstr>
      <vt:lpstr>Collocations: Examples &gt;&gt; Definitions (George Miller: Chomsky’s Mentor &amp; WordNet)</vt:lpstr>
      <vt:lpstr>Corpus-Based Lexicography</vt:lpstr>
      <vt:lpstr>Save &lt;good&gt; from &lt;bad&gt;</vt:lpstr>
      <vt:lpstr>PMI ≠ Lexical Semantics ≠ Back Translation</vt:lpstr>
      <vt:lpstr>Agenda</vt:lpstr>
      <vt:lpstr>Word Associations https://wordassociation.org/ </vt:lpstr>
      <vt:lpstr>https://en.wikipedia.org/wiki/Gestalt_psychology </vt:lpstr>
      <vt:lpstr>Priming &amp; Word Associations Task: Subject is given two strings and responds “yes” if both are words</vt:lpstr>
      <vt:lpstr>Size of Priming Effect (Split Second): 855 msec v. 940 msec (from previous slide)</vt:lpstr>
      <vt:lpstr>Thinking Fast and Slow Quoted from pp. 20-21</vt:lpstr>
      <vt:lpstr>Consequences for Artificial Intelligence (AI)</vt:lpstr>
      <vt:lpstr>Agenda</vt:lpstr>
      <vt:lpstr>Intermission</vt:lpstr>
      <vt:lpstr>Agenda</vt:lpstr>
      <vt:lpstr>Pointwise Mutual Information (PMI)</vt:lpstr>
      <vt:lpstr>There is no data like more data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Zipf’s Law: freq ~1/rank</vt:lpstr>
      <vt:lpstr>Agenda</vt:lpstr>
      <vt:lpstr>PMI  Word2Vec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PMI Matrix (S)  Embedding (Z)</vt:lpstr>
      <vt:lpstr>Word2Vec: sim(x,y)=cos⁡(vec(x), vec(y))≈PMI(x,y) https://code.google.com/archive/p/word2vec/ </vt:lpstr>
      <vt:lpstr>PowerPoint Presentation</vt:lpstr>
      <vt:lpstr>Some analogies are easier than others</vt:lpstr>
      <vt:lpstr>Levy &amp; Goldberg (NIPS-2014) Word2Vec ≈ PMI (Pointwise Mutual Info)</vt:lpstr>
      <vt:lpstr>PMI  Word2Vec  HuggingFace embeddings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159</cp:revision>
  <dcterms:created xsi:type="dcterms:W3CDTF">2025-07-14T23:10:18Z</dcterms:created>
  <dcterms:modified xsi:type="dcterms:W3CDTF">2025-07-21T04:41:57Z</dcterms:modified>
</cp:coreProperties>
</file>